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434" r:id="rId3"/>
    <p:sldId id="447" r:id="rId4"/>
    <p:sldId id="485" r:id="rId5"/>
    <p:sldId id="484" r:id="rId6"/>
    <p:sldId id="501" r:id="rId7"/>
    <p:sldId id="482" r:id="rId8"/>
    <p:sldId id="481" r:id="rId9"/>
    <p:sldId id="480" r:id="rId10"/>
    <p:sldId id="479" r:id="rId11"/>
    <p:sldId id="478" r:id="rId12"/>
    <p:sldId id="490" r:id="rId13"/>
    <p:sldId id="528" r:id="rId14"/>
    <p:sldId id="527" r:id="rId15"/>
    <p:sldId id="526" r:id="rId16"/>
    <p:sldId id="502" r:id="rId17"/>
    <p:sldId id="500" r:id="rId18"/>
    <p:sldId id="503" r:id="rId19"/>
    <p:sldId id="533" r:id="rId20"/>
    <p:sldId id="532" r:id="rId21"/>
    <p:sldId id="531" r:id="rId22"/>
    <p:sldId id="530" r:id="rId23"/>
    <p:sldId id="529" r:id="rId24"/>
    <p:sldId id="499" r:id="rId25"/>
    <p:sldId id="505" r:id="rId26"/>
    <p:sldId id="498" r:id="rId27"/>
    <p:sldId id="497" r:id="rId28"/>
    <p:sldId id="525" r:id="rId29"/>
    <p:sldId id="496" r:id="rId30"/>
    <p:sldId id="495" r:id="rId31"/>
    <p:sldId id="494" r:id="rId32"/>
    <p:sldId id="493" r:id="rId33"/>
    <p:sldId id="492" r:id="rId34"/>
    <p:sldId id="491" r:id="rId35"/>
    <p:sldId id="509" r:id="rId36"/>
    <p:sldId id="508" r:id="rId37"/>
    <p:sldId id="507" r:id="rId38"/>
    <p:sldId id="448" r:id="rId39"/>
    <p:sldId id="454" r:id="rId40"/>
    <p:sldId id="456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8" d="100"/>
          <a:sy n="78" d="100"/>
        </p:scale>
        <p:origin x="15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688632"/>
          </a:xfrm>
        </p:spPr>
        <p:txBody>
          <a:bodyPr>
            <a:normAutofit/>
          </a:bodyPr>
          <a:lstStyle/>
          <a:p>
            <a:pPr marL="334010" marR="67310" indent="0" algn="ctr" eaLnBrk="0" hangingPunct="0">
              <a:spcBef>
                <a:spcPts val="270"/>
              </a:spcBef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ЛЕКЦИЯ № 1.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Бухгалтерский учет, </a:t>
            </a:r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сущность и значение в системе управления</a:t>
            </a:r>
          </a:p>
          <a:p>
            <a:pPr marL="0" marR="466090" indent="0" algn="ctr" eaLnBrk="0" hangingPunct="0">
              <a:buNone/>
            </a:pPr>
            <a:r>
              <a:rPr lang="ru-RU" sz="3100" b="1" i="1" spc="-5" dirty="0" smtClean="0">
                <a:solidFill>
                  <a:srgbClr val="002060"/>
                </a:solidFill>
                <a:latin typeface="Times New Roman"/>
              </a:rPr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Натуральные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измерители 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служат для отражения в учете хозяйственных средств и процессов в их натуральном выражении, мерой, массой.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Применение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натуральных измерителей зависит от особенностей учитываемых объектов, т. е. от их физических свойств.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Объекты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 могут измеряться единицами массы (килограммы, тонны и т. д.), счетом (количество штук, пар и т. д.).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С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помощью натурального учета ведется систематическое наблюдение за состоянием движения конкретных видов материальных средств (основных средств, готовой продукции и т. д.) и осуществляется контроль за их сохранностью, а также за объемом процесса заготовок, производства и реализации продукции.</a:t>
            </a:r>
            <a:endParaRPr lang="ru-RU" sz="2400" b="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424936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Трудовые измерители 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применяют для отражения в учете количества затраченного рабочего времени, исчисленного в рабочих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днях, часах, минутах.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Трудовые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измерители в сочетании с натуральными используют для исчисления размера оплаты труда, выявления производительности труда, определения норм выработки и т. д.</a:t>
            </a:r>
            <a:endParaRPr lang="ru-RU" sz="32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88640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Денежный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измеритель 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занимает центральное место в учете и используется для отражения разнообразных хозяйственных явлений и обобщения их в единой денежной оценке.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помощью денежного измерителя можно подсчитать общую стоимость разнородного имущества предприятия (зданий, станков, материалов и т. д.).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Денежный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измеритель выражается в рублях и копейках.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Посредством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их суммируются произведенные затраты (расходы) предприятия, ранее выраженные в трудовых и натуральных измерителях. </a:t>
            </a:r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892346"/>
              </p:ext>
            </p:extLst>
          </p:nvPr>
        </p:nvGraphicFramePr>
        <p:xfrm>
          <a:off x="251520" y="188640"/>
          <a:ext cx="8712968" cy="6048672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48672">
                <a:tc>
                  <a:txBody>
                    <a:bodyPr/>
                    <a:lstStyle/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 участники рыночной экономики являются пользователями бухгалтерской информации. </a:t>
                      </a:r>
                      <a:endParaRPr lang="ru-RU" sz="24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зависимости от основных интересов и целей всех пользователей бухгалтерской информации разделяют на </a:t>
                      </a:r>
                      <a:r>
                        <a:rPr lang="ru-RU" sz="28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внутренних и внешних</a:t>
                      </a:r>
                      <a:r>
                        <a:rPr lang="ru-RU" sz="28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5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внутренним </a:t>
                      </a:r>
                      <a:r>
                        <a:rPr lang="ru-RU" sz="2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пользователям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относятся: владельцы предприятий, управленческий персонал, рабочие и служащие. </a:t>
                      </a:r>
                      <a:endParaRPr lang="ru-RU" sz="24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Внутренние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пользователи удовлетворяют свои информационные потребности относительно эффективности работы аппарата управления, прибыльности организаций, принятие управленческих и плановых решений, стабильности и прибыльности предприятия, сохранение рабочих мест, оплаты труда и^ пенсионного обеспечения и т.д.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67538"/>
              </p:ext>
            </p:extLst>
          </p:nvPr>
        </p:nvGraphicFramePr>
        <p:xfrm>
          <a:off x="251520" y="188640"/>
          <a:ext cx="8568952" cy="581846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внешним пользователям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 те, которые имеют прямой финансовый интерес, не имеют прямого финансового </a:t>
                      </a:r>
                      <a:r>
                        <a:rPr lang="ru-RU" sz="28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интереса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без финансового интереса.</a:t>
                      </a: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тем, которые имеют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прямой финансовый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интерес, относятся деловые партнеры предприятия на рынке (действительные и потенциальные) инвесторы, поставщики, заказчики, покупатели, клиенты, банковские и небанковские кредитные учреждения, будущие акционеры.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601459"/>
              </p:ext>
            </p:extLst>
          </p:nvPr>
        </p:nvGraphicFramePr>
        <p:xfrm>
          <a:off x="179512" y="260648"/>
          <a:ext cx="8784976" cy="597408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44616">
                <a:tc>
                  <a:txBody>
                    <a:bodyPr/>
                    <a:lstStyle/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тем, которые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имеют прямого финансового интереса,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 органы государственного и международного регулирования и контроля (органы налоговой службы, органы государственной статистики, органы, государственных и международных целевых фондов, органы государственных и международных комиссий и комитетов), участники фондового и товарных рынков (брокеры , дилеры, депозитарии, клиринги).</a:t>
                      </a: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3048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пользователям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 финансового интереса </a:t>
                      </a:r>
                      <a:r>
                        <a:rPr lang="ru-RU" sz="2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 аудиторские фирмы, финансовые аналитики и советники, судебные и арбитражные органы, общественные организации, профсоюзы.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362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  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Вопрос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Задачи, принципы,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и допущения бухгалтерского учета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648348"/>
              </p:ext>
            </p:extLst>
          </p:nvPr>
        </p:nvGraphicFramePr>
        <p:xfrm>
          <a:off x="179512" y="188640"/>
          <a:ext cx="8784976" cy="6640836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40836">
                <a:tc>
                  <a:txBody>
                    <a:bodyPr/>
                    <a:lstStyle/>
                    <a:p>
                      <a:pPr marL="63500" marR="12700"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Основными задачами бухгалтерского учета являются:</a:t>
                      </a:r>
                    </a:p>
                    <a:p>
                      <a:pPr marL="63500" marR="12700"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полной и достоверной информации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ее имущественном положении, используемой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внутренними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внешними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пользователями бухгалтерской информации;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-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информацией, необходимой для контроля за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соблюдением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законодательства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РФ при осуществлении организацией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хозяйственных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операций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их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целесообразностью;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-предотвращение отрицательных результатов финансово-хозяйственной деятельности, обеспечение ее финансовой устойчивости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371562"/>
              </p:ext>
            </p:extLst>
          </p:nvPr>
        </p:nvGraphicFramePr>
        <p:xfrm>
          <a:off x="179512" y="188640"/>
          <a:ext cx="8784976" cy="637032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решения стоящих перед бухгалтерским учетом задач необходимо выполнение основных 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требований по его ведению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имущества, обязательств и хозяйственных операций организацией ведется в валюте Российской Федерации - в рублях.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Имущество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являющееся собственностью организации, учитывается обособленно от имущества других юридических лиц, находящегося у данной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ведется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организацией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непрерывно с момента ее регистрации в качестве юридического лица до реорганизации или ликвидации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ведет бухгалтерский учет имущества, обязательств и хозяйственных операций путем двойной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записи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взаимосвязанных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счетах бухгалтерского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учета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хозяйственные .операции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нвентаризац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ии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подлежат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своевременной регистрации на счетах бухгалтерского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None/>
                        <a:tabLst>
                          <a:tab pos="510540" algn="l"/>
                        </a:tabLs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	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7500"/>
              </p:ext>
            </p:extLst>
          </p:nvPr>
        </p:nvGraphicFramePr>
        <p:xfrm>
          <a:off x="251520" y="332656"/>
          <a:ext cx="8568952" cy="5544616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44616">
                <a:tc>
                  <a:txBody>
                    <a:bodyPr/>
                    <a:lstStyle/>
                    <a:p>
                      <a:pPr marL="12700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Бухгалтерский учет заключается в следующих принципах</a:t>
                      </a:r>
                      <a:r>
                        <a:rPr lang="ru-RU" sz="2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b="1" spc="-5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- п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денежного измерения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бухгалтерских отчетах информация всегда должна быть выражена в едином денежном измерителе (в валюте страны нахождения предприятия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обязательного документирования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непрерывное, сплошное, документально обоснованное и достоверное отражение учитываемых объектов, которые вытекают из одновременно совершающихся в организации различных операций. Эти операции, в свою очередь, отражают постоянно возобновляемый кругооборот всех средств организации и непрерывную смену их форм;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5616624"/>
          </a:xfrm>
        </p:spPr>
        <p:txBody>
          <a:bodyPr>
            <a:normAutofit/>
          </a:bodyPr>
          <a:lstStyle/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Вопросы:</a:t>
            </a:r>
          </a:p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endParaRPr lang="ru-RU" sz="39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виды бухгалтерского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учета. Показатели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используемые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учете. </a:t>
            </a:r>
          </a:p>
          <a:p>
            <a:pPr marL="109728" indent="0">
              <a:buNone/>
            </a:pPr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 Задачи, принципы, требования и допущения бухгалтерского учета</a:t>
            </a:r>
          </a:p>
          <a:p>
            <a:pPr marL="109728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3.Функции бухгалтерского учета</a:t>
            </a:r>
          </a:p>
          <a:p>
            <a:pPr marL="109728" indent="0">
              <a:buNone/>
            </a:pPr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4.Элементы метода бухгалтерского учета</a:t>
            </a:r>
          </a:p>
          <a:p>
            <a:pPr marL="109728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5.Нормативное регулирование бухгалтерского учета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(самостоятельно)</a:t>
            </a:r>
            <a:endParaRPr lang="ru-RU" sz="2800" b="1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35630"/>
              </p:ext>
            </p:extLst>
          </p:nvPr>
        </p:nvGraphicFramePr>
        <p:xfrm>
          <a:off x="179512" y="188640"/>
          <a:ext cx="8712968" cy="576064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  <a:tab pos="2823210" algn="l"/>
                        </a:tabLst>
                      </a:pPr>
                      <a:r>
                        <a:rPr lang="ru-RU" sz="24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- принцип</a:t>
                      </a:r>
                      <a:r>
                        <a:rPr lang="ru-RU" sz="2400" b="1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двойной </a:t>
                      </a:r>
                      <a:r>
                        <a:rPr lang="ru-RU" sz="24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записи - </a:t>
                      </a:r>
                      <a:r>
                        <a:rPr lang="ru-RU" sz="2400" b="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заключается </a:t>
                      </a:r>
                      <a:r>
                        <a:rPr lang="ru-RU" sz="2400" b="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ru-RU" sz="2400" b="0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источникам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формирования и по признаку размещения с выполнением равенства в обеих группах бухгалтерского учета</a:t>
                      </a: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marL="127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автономности организации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в целях сохранения объективности учета бухгалтерских счетов, на которых отражаются все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финансово-хозяйственные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операции организации, ведется обособленно от счетов, которые предназначены непосредственно для учета лиц, связанных с данной организацией. </a:t>
                      </a:r>
                      <a:endParaRPr lang="ru-RU" sz="2400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Разделение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бухгалтерских счетов организации и ее владельцев (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юридических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лиц) считается принципом автономности организации;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921956"/>
              </p:ext>
            </p:extLst>
          </p:nvPr>
        </p:nvGraphicFramePr>
        <p:xfrm>
          <a:off x="251520" y="260648"/>
          <a:ext cx="8712968" cy="5832648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действующей организации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любая создаваемая организация должна существовать (функционировать) и быть постоянно действующим производством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 по стоимости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активы учитываются по цене приобретения, т. е. по стоимости. Она является основной базой для учета актива в бухгалтерском учете в течение всего времени его существования. </a:t>
                      </a:r>
                      <a:endParaRPr lang="ru-RU" sz="2400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Ориентируясь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эти правила, собственные активы и в балансе числятся по первичной цене (по цене приобретения), и независимо от срока их нахождения на предприятии он не переоцениваются, а вновь создаваемая продукция оценивается по сложившейся стоимости затрат в момент ее выпуска;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584282"/>
              </p:ext>
            </p:extLst>
          </p:nvPr>
        </p:nvGraphicFramePr>
        <p:xfrm>
          <a:off x="179512" y="188640"/>
          <a:ext cx="8784976" cy="4968552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учетного периода: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ведется по учетным периодам, которыми принято считать календарные периоды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arenR"/>
                        <a:tabLst>
                          <a:tab pos="660400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консерватизма 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(осторожности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несомненно, руководители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предприятия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всегда хотят дела Производства представлять в лучшем виде. Но это не всегда согласуется с реальностью. </a:t>
                      </a:r>
                    </a:p>
                    <a:p>
                      <a:pPr marL="12700" marR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60400" algn="l"/>
                        </a:tabLst>
                      </a:pP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а)	доход признается только тогда, когда имеется на то обоснованная уверенность;</a:t>
                      </a:r>
                    </a:p>
                    <a:p>
                      <a:pPr marL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60400" algn="l"/>
                        </a:tabLst>
                      </a:pP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б)	расход признается, как только возникает обоснованная возможность</a:t>
                      </a:r>
                      <a:r>
                        <a:rPr lang="ru-RU" sz="1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798793"/>
              </p:ext>
            </p:extLst>
          </p:nvPr>
        </p:nvGraphicFramePr>
        <p:xfrm>
          <a:off x="251520" y="260648"/>
          <a:ext cx="8712968" cy="6849616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49616">
                <a:tc>
                  <a:txBody>
                    <a:bodyPr/>
                    <a:lstStyle/>
                    <a:p>
                      <a:pPr marL="215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2000" b="1" spc="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принцип реализации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определяет сумму дохода, которая должна</a:t>
                      </a:r>
                    </a:p>
                    <a:p>
                      <a:pPr marL="127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185670" algn="l"/>
                          <a:tab pos="3362325" algn="l"/>
                        </a:tabLst>
                      </a:pP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быть признана от конкретной продажи в этот период. Так как товар может быть продан по цене выше его стоимости и ниже, в рассрочку и до оплаты, то сумму реализации следует корректировать на предполагаемую сумму безнадежных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долгов;</a:t>
                      </a:r>
                    </a:p>
                    <a:p>
                      <a:pPr marL="12700" marR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0" spc="-5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onstantia"/>
                        <a:cs typeface="Times New Roman" pitchFamily="18" charset="0"/>
                      </a:endParaRPr>
                    </a:p>
                    <a:p>
                      <a:pPr marL="12700" marR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-</a:t>
                      </a:r>
                      <a:r>
                        <a:rPr lang="ru-RU" sz="20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 принцип</a:t>
                      </a:r>
                      <a:r>
                        <a:rPr lang="ru-RU" sz="2000" b="0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spc="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nstantia"/>
                          <a:cs typeface="Times New Roman" pitchFamily="18" charset="0"/>
                        </a:rPr>
                        <a:t>увязки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указывает на следующее: если какое-либо событие влияет как на доход, так и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</a:t>
                      </a:r>
                      <a:r>
                        <a:rPr lang="ru-RU" sz="2000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то воздействие на каждый из них должно быть признано в одном учетном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периоде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Затраты на производство продукции входят в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себестоимость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продукции того отчетного периода, к которому они относятся,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независимо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времени оплаты, а прибыль определяется как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разница между</a:t>
                      </a:r>
                      <a:r>
                        <a:rPr lang="ru-RU" sz="2000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выручкой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реализации и затратами на ее производство. Из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вышесказанного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следует, что затраты на производство должны быть 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включены</a:t>
                      </a:r>
                      <a:r>
                        <a:rPr lang="ru-RU" sz="2000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</a:t>
                      </a:r>
                      <a:r>
                        <a:rPr lang="ru-RU" sz="2000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себестоимость в том периоде, в котором определена выручка от реализации;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24745"/>
            <a:ext cx="8280920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3.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бухгалтерского учета</a:t>
            </a: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820980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>
              <a:spcBef>
                <a:spcPts val="11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системе управления бухгалтерский учет выполняет ряд функций, основными из которых являются:</a:t>
            </a:r>
          </a:p>
          <a:p>
            <a:pPr lvl="0" indent="342900" algn="just">
              <a:spcBef>
                <a:spcPts val="1100"/>
              </a:spcBef>
            </a:pPr>
            <a:endParaRPr lang="ru-RU" sz="2800" b="1" spc="185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-контролирующая;</a:t>
            </a: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-обеспечение сохранности собственности;</a:t>
            </a: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-информационная;</a:t>
            </a: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-обратной связи;</a:t>
            </a:r>
          </a:p>
          <a:p>
            <a:pPr lvl="0" indent="342900" algn="just">
              <a:spcBef>
                <a:spcPts val="1100"/>
              </a:spcBef>
            </a:pPr>
            <a:r>
              <a:rPr lang="ru-RU" sz="2800" b="1" spc="185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-аналитическая</a:t>
            </a:r>
            <a:endParaRPr lang="ru-RU" sz="2800" b="1" spc="18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064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контролирующая -</a:t>
            </a:r>
          </a:p>
          <a:p>
            <a:pPr algn="ctr"/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обеспечивает контроль за сохранностью,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наличием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движением предметов труда, средств труда, денежных средств, за правильностью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своевременностью расчетов с государством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его службами.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помощью учета осуществляются три вида контроля: предварительный, текущий и последующий;</a:t>
            </a: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обеспечение сохранности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собственности -</a:t>
            </a:r>
          </a:p>
          <a:p>
            <a:pPr algn="ctr"/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Выполнение этой функции зависит от действующей системы учета, от наличия специализации,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складских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помещений,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которые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оснащены организационной техникой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ее  выполнения необходимо оборудованных складских помещений, контрольных и измерительных приборов, мерной тары и др.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292059"/>
              </p:ext>
            </p:extLst>
          </p:nvPr>
        </p:nvGraphicFramePr>
        <p:xfrm>
          <a:off x="251520" y="188640"/>
          <a:ext cx="8496944" cy="5364480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Информационная функция –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0" i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является одной из главных функций, так как учет является важнейшим</a:t>
                      </a:r>
                      <a:r>
                        <a:rPr lang="ru-RU" sz="3200" b="0" i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источником информации различным объектам управления которые используют эту информацию с другими данными, вырабатывают и принимают соответствующие управленческие решения.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0" i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Информация должна быть достоверной, объективной, своевременной и оперативной;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034408"/>
              </p:ext>
            </p:extLst>
          </p:nvPr>
        </p:nvGraphicFramePr>
        <p:xfrm>
          <a:off x="251520" y="188640"/>
          <a:ext cx="8496944" cy="5547360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Функция обратной </a:t>
                      </a:r>
                      <a:r>
                        <a:rPr lang="ru-RU" sz="28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связи</a:t>
                      </a:r>
                      <a:r>
                        <a:rPr lang="ru-RU" sz="2800" b="1" spc="15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endParaRPr lang="ru-RU" sz="2800" b="1" spc="15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15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 выполняет функцию обратной связи, без которой невозможно действие системы управления на всех ее уровнях.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Системный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учёт обеспечивает работников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управленческого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аппарата фактическими данными о деятельности организации и ее структурных подразделений за определенный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период.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свою очередь информация, основанная на данных бухгалтерского учета, используется для принятия соответствующих управленческих решений, направленных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выявление </a:t>
                      </a:r>
                      <a:r>
                        <a:rPr lang="ru-RU" sz="2400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личных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недостатков,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скрытых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резервов производства.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412619"/>
            <a:ext cx="8640960" cy="21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1.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spc="-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виды бухгалтерского учета. Показатели, используемые в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учете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52931"/>
              </p:ext>
            </p:extLst>
          </p:nvPr>
        </p:nvGraphicFramePr>
        <p:xfrm>
          <a:off x="179512" y="188640"/>
          <a:ext cx="8784976" cy="5832648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Аналитическая функция</a:t>
                      </a:r>
                      <a:r>
                        <a:rPr lang="ru-RU" sz="2800" b="1" spc="15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endParaRPr lang="ru-RU" sz="2800" b="1" spc="1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Выполнение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данной функции позволяет проводить анализ по всем разделам бухгалтерского учета.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Достоверная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своевременная и обоснованная бухгалтерская информация используется при анализе финансово-хозяйственной деятельности организации.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позволяет вскрыть существующие недостатки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наметить пути совершенствования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всех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направлений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хозяйствующего субъекта.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9226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4664"/>
            <a:ext cx="819065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4.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метода бухгалтерского учета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628602"/>
              </p:ext>
            </p:extLst>
          </p:nvPr>
        </p:nvGraphicFramePr>
        <p:xfrm>
          <a:off x="251520" y="260648"/>
          <a:ext cx="8640960" cy="5913120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16624">
                <a:tc>
                  <a:txBody>
                    <a:bodyPr/>
                    <a:lstStyle/>
                    <a:p>
                      <a:pPr marL="630555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u="non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Методы </a:t>
                      </a:r>
                      <a:r>
                        <a:rPr lang="ru-RU" sz="3200" b="1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 </a:t>
                      </a:r>
                      <a:r>
                        <a:rPr lang="ru-RU" sz="3200" b="1" u="none" spc="2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 </a:t>
                      </a:r>
                      <a:endParaRPr lang="ru-RU" sz="3200" b="1" u="none" spc="2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u="none" spc="2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представляют </a:t>
                      </a:r>
                      <a:r>
                        <a:rPr lang="ru-RU" sz="2800" b="1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собой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систему способов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определенных приемов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осуществляемых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посредством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документации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b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инвентаризации,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баланса, </a:t>
                      </a: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системы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синтетических и</a:t>
                      </a:r>
                      <a:b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аналитических счетов с применением метода двойной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записи,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оценки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обязательств, </a:t>
                      </a: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других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статей баланса, </a:t>
                      </a: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калькуляции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отчетности</a:t>
                      </a:r>
                      <a:r>
                        <a:rPr lang="ru-RU" sz="28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73563"/>
              </p:ext>
            </p:extLst>
          </p:nvPr>
        </p:nvGraphicFramePr>
        <p:xfrm>
          <a:off x="251520" y="404664"/>
          <a:ext cx="8496944" cy="4968552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190500" marR="25400" indent="571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Документация</a:t>
                      </a:r>
                      <a:r>
                        <a:rPr lang="ru-RU" sz="2400" b="1" spc="1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24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 первичная регистрация хозяйственных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операций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помощью документов в момент и в местах их совершения.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90500" marR="254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Документация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позволяет вести сплошное наблюдение за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90500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хозяйственными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процессами.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90500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      </a:t>
                      </a:r>
                    </a:p>
                    <a:p>
                      <a:pPr marL="190500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Обязательное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условие отражения хозяйственных операций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системном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бухгалтерском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учете — оформление их первичными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документами,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обладающими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определенными характеристиками 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отвечающими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предъявляемым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 ним требованиям (они должны быть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достоверными,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ясными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объективными и др.).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91229"/>
              </p:ext>
            </p:extLst>
          </p:nvPr>
        </p:nvGraphicFramePr>
        <p:xfrm>
          <a:off x="179512" y="260648"/>
          <a:ext cx="8640960" cy="5746452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3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способ проверки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соответствия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фактического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в натуре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данным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Инвентаризация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проводится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целью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обеспечения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достоверности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показателей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 </a:t>
                      </a:r>
                      <a:r>
                        <a:rPr lang="ru-RU" sz="24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сохранности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организации.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79705" marR="254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подлежат основные средства,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товарно-материальные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ценности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денежные средства,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расчеты,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незавершенное производство,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ru-RU" sz="2400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заверше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нное строительство,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товары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торговых организаций и др.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89019"/>
              </p:ext>
            </p:extLst>
          </p:nvPr>
        </p:nvGraphicFramePr>
        <p:xfrm>
          <a:off x="251520" y="260648"/>
          <a:ext cx="8496944" cy="5530428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30428">
                <a:tc>
                  <a:txBody>
                    <a:bodyPr/>
                    <a:lstStyle/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</a:t>
                      </a:r>
                      <a:r>
                        <a:rPr lang="ru-RU" sz="28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баланс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способ экономической группировки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обобщения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информации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имуществе организации по составу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размещению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источникам их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образования</a:t>
                      </a: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денежной оценке на</a:t>
                      </a:r>
                      <a:b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определенну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 дату, как правило,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1-е число месяца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377318"/>
              </p:ext>
            </p:extLst>
          </p:nvPr>
        </p:nvGraphicFramePr>
        <p:xfrm>
          <a:off x="467544" y="404664"/>
          <a:ext cx="8208912" cy="5602436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2436">
                <a:tc>
                  <a:txBody>
                    <a:bodyPr/>
                    <a:lstStyle/>
                    <a:p>
                      <a:pPr marL="50800" marR="254000" indent="114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 счетов и двойная запись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прием, который означает, что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имущество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0800" marR="254000" indent="114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его образования, хозяйственные операции в </a:t>
                      </a:r>
                      <a:r>
                        <a:rPr lang="en-US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бухгалтерском учете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группируются</a:t>
                      </a:r>
                    </a:p>
                    <a:p>
                      <a:pPr marL="50800" marR="254000" indent="114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также и с помощью системы счетов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применением метода двойной записи.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</a:t>
                      </a:r>
                      <a:r>
                        <a:rPr lang="ru-RU" sz="24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это экономическая группировка,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которой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систематизируется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накапливается текущая информация о состоянии имущества,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источниках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его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образования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хозяйственных операциях.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149578"/>
              </p:ext>
            </p:extLst>
          </p:nvPr>
        </p:nvGraphicFramePr>
        <p:xfrm>
          <a:off x="251520" y="260648"/>
          <a:ext cx="8568952" cy="5746452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Двойная </a:t>
                      </a:r>
                      <a:r>
                        <a:rPr lang="ru-RU" sz="28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запись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это способ регистрации хозяйственных операций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счетах бухгалтерского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Этот способ заключается в том, что каждая хозяйственная операция записывается в двух счетах бухгалтерского учета в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равных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суммах.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u="sng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</a:t>
                      </a:r>
                      <a:r>
                        <a:rPr lang="ru-RU" sz="24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2400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редставляет собой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 выражения в денежном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измерении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организации и его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источников.</a:t>
                      </a: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Реальность и правильность оценки имущества организации и его источников имеют важнейшее значение для построения всей системы бухгалтерского учета. В основе оценки имущества лежат реальные затраты, выраженные в денежном измерении.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00282"/>
              </p:ext>
            </p:extLst>
          </p:nvPr>
        </p:nvGraphicFramePr>
        <p:xfrm>
          <a:off x="179512" y="260648"/>
          <a:ext cx="8784976" cy="5746452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Калькуляция</a:t>
                      </a:r>
                      <a:r>
                        <a:rPr lang="ru-RU" sz="24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способ группировки затрат и определения себестоимости. Исчисление себестоимости продукции (работ, услуг) — способ определения фактических затрат организации в денежной форме на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единицу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прод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укции (работ,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услуг)</a:t>
                      </a: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Отчетность организации </a:t>
                      </a:r>
                      <a:r>
                        <a:rPr lang="ru-RU" sz="24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представляет собой систему показателей, характеризующих ее производственно-хозяйственную 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финансовую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де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ятельность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 определенный период (месяц,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квартал, год)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 отчетности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используются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анализа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финансового состояния организации, подготовки, обоснования и принятия управленческих решений.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566232"/>
              </p:ext>
            </p:extLst>
          </p:nvPr>
        </p:nvGraphicFramePr>
        <p:xfrm>
          <a:off x="179512" y="188640"/>
          <a:ext cx="8712968" cy="6655688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55688">
                <a:tc>
                  <a:txBody>
                    <a:bodyPr/>
                    <a:lstStyle/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Способы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приемы бухгалтерского учета, составляющие его методологию, </a:t>
                      </a: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взаимосвязаны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взаимообусловлены. </a:t>
                      </a: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результате их применения обеспечиваются: </a:t>
                      </a: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-непрерывное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сплошное и документально обоснованное отражение в системном бухгалтерском учете учитываемых объектов в денежном, трудовом и натуральном измерителях</a:t>
                      </a: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-однородная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группировка имущества, источников его образования, хозяйственных операций на счетах бухгалтерского учета. </a:t>
                      </a: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355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Взаимосвязанное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отражение этого имущества, источников </a:t>
                      </a:r>
                      <a:r>
                        <a:rPr lang="ru-RU" sz="2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его </a:t>
                      </a:r>
                      <a:r>
                        <a:rPr lang="ru-RU" sz="2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формирования и хозяйственных операций при помощи метода двойной записи на счетах, периодическое сопоставление фактического наличия и имущества и обязательств с учетными данными позволяют получить достоверные итоговые систематизированные отчетные показатели.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73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Бухгалтерский учет 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собой упорядоченную систему сбора, регистрации и обобщения информации в денежном выражении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имуществе, обязательствах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организаций</a:t>
            </a: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их движении путем сплошного, непрерывного и документального учета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хозяйственных операций.</a:t>
            </a:r>
            <a:endParaRPr lang="ru-RU" sz="2800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268760"/>
            <a:ext cx="7488832" cy="3252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5.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Нормативное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регулирование бухгалтерского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(самостоятельно)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0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5689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бухгалтерского учета: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управленческий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</a:t>
            </a: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финансовый учет</a:t>
            </a:r>
          </a:p>
          <a:p>
            <a:endParaRPr lang="ru-RU" sz="2800" b="1" i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800" b="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Управленческий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собой вид такого учета, при котором происходит сбор, обработка и предоставление учетной информации для нужд управления на предприятии.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управленческого учета – формирование информационной системы на предприятии.</a:t>
            </a:r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Главная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управленческого учета – подготовка достоверной и полной информации, которая служит источником для принятия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необходимых управленческих решений в процессе управления.</a:t>
            </a:r>
            <a:endParaRPr lang="ru-RU" sz="280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Финансовый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учетная информация о затратах и доходах предприятия, о дебиторской и кредиторской задолженностях, о составлении имущества, о фондах и т. д.;</a:t>
            </a: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процессе исчисления 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показателей 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 предприятия широко используется измерение его хозяйственных средств с помощью измерителей.</a:t>
            </a:r>
          </a:p>
          <a:p>
            <a:pPr algn="ctr"/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Учетный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измеритель 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собой определенную учетную единицу, которая производит измерение и исчисление хозяйственных средств и операций на предприятии.</a:t>
            </a:r>
            <a:endParaRPr lang="ru-RU" sz="3200" b="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Ведение хозяйственного учета прежде всего предполагает количественное измерение учитываемых объектов.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этой целью используются учетные измерители: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-натуральные,</a:t>
            </a: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трудовые,</a:t>
            </a: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денежные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2758</TotalTime>
  <Words>1675</Words>
  <Application>Microsoft Office PowerPoint</Application>
  <PresentationFormat>Экран (4:3)</PresentationFormat>
  <Paragraphs>253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8" baseType="lpstr">
      <vt:lpstr>Arial</vt:lpstr>
      <vt:lpstr>Constantia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264</cp:revision>
  <dcterms:created xsi:type="dcterms:W3CDTF">2012-09-12T07:06:13Z</dcterms:created>
  <dcterms:modified xsi:type="dcterms:W3CDTF">2021-10-05T07:29:06Z</dcterms:modified>
</cp:coreProperties>
</file>